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pen Sauce" charset="1" panose="00000500000000000000"/>
      <p:regular r:id="rId18"/>
    </p:embeddedFont>
    <p:embeddedFont>
      <p:font typeface="Codec Pro ExtraBold" charset="1" panose="00000700000000000000"/>
      <p:regular r:id="rId19"/>
    </p:embeddedFont>
    <p:embeddedFont>
      <p:font typeface="League Spartan" charset="1" panose="00000800000000000000"/>
      <p:regular r:id="rId20"/>
    </p:embeddedFont>
    <p:embeddedFont>
      <p:font typeface="Prata" charset="1" panose="00000500000000000000"/>
      <p:regular r:id="rId21"/>
    </p:embeddedFont>
    <p:embeddedFont>
      <p:font typeface="Roboto" charset="1" panose="02000000000000000000"/>
      <p:regular r:id="rId22"/>
    </p:embeddedFont>
    <p:embeddedFont>
      <p:font typeface="Roboto Bold" charset="1" panose="02000000000000000000"/>
      <p:regular r:id="rId23"/>
    </p:embeddedFont>
    <p:embeddedFont>
      <p:font typeface="Roboto Bold Italics" charset="1" panose="02000000000000000000"/>
      <p:regular r:id="rId24"/>
    </p:embeddedFont>
    <p:embeddedFont>
      <p:font typeface="Open Sauce Bold" charset="1" panose="00000800000000000000"/>
      <p:regular r:id="rId25"/>
    </p:embeddedFont>
    <p:embeddedFont>
      <p:font typeface="Montserrat Light Bold" charset="1" panose="000008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https://github.com/nabilaijtihatil/Projects/tree/main/Virtual%20Internship%20Projects/Kimia%20Farma%20x%20Rakamin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32.png" Type="http://schemas.openxmlformats.org/officeDocument/2006/relationships/image"/><Relationship Id="rId6" Target="https://public.tableau.com/views/KimiaFarmafinaltask/Dashboard1?:language=en-US&amp;publish=yes&amp;:sid=&amp;:display_count=n&amp;:origin=viz_share_link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33.jpe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74764" y="-207071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84715" y="9009597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7773" y="4163622"/>
            <a:ext cx="110236" cy="2818996"/>
            <a:chOff x="0" y="0"/>
            <a:chExt cx="26312" cy="67285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312" cy="672855"/>
            </a:xfrm>
            <a:custGeom>
              <a:avLst/>
              <a:gdLst/>
              <a:ahLst/>
              <a:cxnLst/>
              <a:rect r="r" b="b" t="t" l="l"/>
              <a:pathLst>
                <a:path h="672855" w="26312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2777871" y="-207071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776329" y="1411793"/>
            <a:ext cx="5482971" cy="7846507"/>
          </a:xfrm>
          <a:custGeom>
            <a:avLst/>
            <a:gdLst/>
            <a:ahLst/>
            <a:cxnLst/>
            <a:rect r="r" b="b" t="t" l="l"/>
            <a:pathLst>
              <a:path h="7846507" w="5482971">
                <a:moveTo>
                  <a:pt x="0" y="0"/>
                </a:moveTo>
                <a:lnTo>
                  <a:pt x="5482971" y="0"/>
                </a:lnTo>
                <a:lnTo>
                  <a:pt x="5482971" y="7846507"/>
                </a:lnTo>
                <a:lnTo>
                  <a:pt x="0" y="78465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6650" t="0" r="-2801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80807" y="6868318"/>
            <a:ext cx="855385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spc="120">
                <a:solidFill>
                  <a:srgbClr val="1C5739"/>
                </a:solidFill>
                <a:latin typeface="Open Sauce"/>
              </a:rPr>
              <a:t>presented by Nabila Ijtihatil Ismail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80807" y="3449267"/>
            <a:ext cx="9676327" cy="2462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43"/>
              </a:lnSpc>
            </a:pPr>
            <a:r>
              <a:rPr lang="en-US" sz="6399">
                <a:solidFill>
                  <a:srgbClr val="397D5A"/>
                </a:solidFill>
                <a:latin typeface="Codec Pro ExtraBold"/>
              </a:rPr>
              <a:t>KIMIA FARMA BUSINESS PERFORMANCE</a:t>
            </a:r>
          </a:p>
          <a:p>
            <a:pPr algn="just">
              <a:lnSpc>
                <a:spcPts val="6143"/>
              </a:lnSpc>
            </a:pPr>
            <a:r>
              <a:rPr lang="en-US" sz="6399">
                <a:solidFill>
                  <a:srgbClr val="397D5A"/>
                </a:solidFill>
                <a:latin typeface="Codec Pro ExtraBold"/>
              </a:rPr>
              <a:t>2020 - 2023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80807" y="5930339"/>
            <a:ext cx="10756200" cy="459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2"/>
              </a:lnSpc>
            </a:pPr>
            <a:r>
              <a:rPr lang="en-US" sz="3200">
                <a:solidFill>
                  <a:srgbClr val="397D5A"/>
                </a:solidFill>
                <a:latin typeface="Codec Pro ExtraBold"/>
              </a:rPr>
              <a:t>KIMIA FARMA - BIG DATA ANALYTICS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628775" y="227968"/>
            <a:ext cx="4300360" cy="771145"/>
            <a:chOff x="0" y="0"/>
            <a:chExt cx="5733814" cy="102819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38100"/>
              <a:ext cx="2550241" cy="990093"/>
            </a:xfrm>
            <a:custGeom>
              <a:avLst/>
              <a:gdLst/>
              <a:ahLst/>
              <a:cxnLst/>
              <a:rect r="r" b="b" t="t" l="l"/>
              <a:pathLst>
                <a:path h="990093" w="2550241">
                  <a:moveTo>
                    <a:pt x="0" y="0"/>
                  </a:moveTo>
                  <a:lnTo>
                    <a:pt x="2550241" y="0"/>
                  </a:lnTo>
                  <a:lnTo>
                    <a:pt x="2550241" y="990093"/>
                  </a:lnTo>
                  <a:lnTo>
                    <a:pt x="0" y="990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223901" y="0"/>
              <a:ext cx="2509913" cy="896875"/>
            </a:xfrm>
            <a:custGeom>
              <a:avLst/>
              <a:gdLst/>
              <a:ahLst/>
              <a:cxnLst/>
              <a:rect r="r" b="b" t="t" l="l"/>
              <a:pathLst>
                <a:path h="896875" w="2509913">
                  <a:moveTo>
                    <a:pt x="0" y="0"/>
                  </a:moveTo>
                  <a:lnTo>
                    <a:pt x="2509913" y="0"/>
                  </a:lnTo>
                  <a:lnTo>
                    <a:pt x="2509913" y="896875"/>
                  </a:lnTo>
                  <a:lnTo>
                    <a:pt x="0" y="896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2592383" y="280794"/>
              <a:ext cx="358406" cy="594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2"/>
                </a:lnSpc>
                <a:spcBef>
                  <a:spcPct val="0"/>
                </a:spcBef>
              </a:pPr>
              <a:r>
                <a:rPr lang="en-US" sz="2651">
                  <a:solidFill>
                    <a:srgbClr val="4C4C4C"/>
                  </a:solidFill>
                  <a:latin typeface="League Spartan"/>
                </a:rPr>
                <a:t>X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8057849" y="9296400"/>
            <a:ext cx="1999611" cy="686533"/>
          </a:xfrm>
          <a:custGeom>
            <a:avLst/>
            <a:gdLst/>
            <a:ahLst/>
            <a:cxnLst/>
            <a:rect r="r" b="b" t="t" l="l"/>
            <a:pathLst>
              <a:path h="686533" w="1999611">
                <a:moveTo>
                  <a:pt x="0" y="0"/>
                </a:moveTo>
                <a:lnTo>
                  <a:pt x="1999611" y="0"/>
                </a:lnTo>
                <a:lnTo>
                  <a:pt x="1999611" y="686533"/>
                </a:lnTo>
                <a:lnTo>
                  <a:pt x="0" y="6865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0302793" y="9380436"/>
            <a:ext cx="2508684" cy="518461"/>
          </a:xfrm>
          <a:custGeom>
            <a:avLst/>
            <a:gdLst/>
            <a:ahLst/>
            <a:cxnLst/>
            <a:rect r="r" b="b" t="t" l="l"/>
            <a:pathLst>
              <a:path h="518461" w="2508684">
                <a:moveTo>
                  <a:pt x="0" y="0"/>
                </a:moveTo>
                <a:lnTo>
                  <a:pt x="2508683" y="0"/>
                </a:lnTo>
                <a:lnTo>
                  <a:pt x="2508683" y="518461"/>
                </a:lnTo>
                <a:lnTo>
                  <a:pt x="0" y="51846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900" y="940486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776043" y="-3505521"/>
            <a:ext cx="3964049" cy="396404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7D5A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752828" y="-7519928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2" y="0"/>
                </a:lnTo>
                <a:lnTo>
                  <a:pt x="9348362" y="9348363"/>
                </a:lnTo>
                <a:lnTo>
                  <a:pt x="0" y="9348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904968" y="8918951"/>
            <a:ext cx="2649263" cy="26492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7D5A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019094" y="1662476"/>
            <a:ext cx="13537217" cy="7905377"/>
            <a:chOff x="0" y="0"/>
            <a:chExt cx="18049623" cy="105405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049623" cy="4003473"/>
            </a:xfrm>
            <a:custGeom>
              <a:avLst/>
              <a:gdLst/>
              <a:ahLst/>
              <a:cxnLst/>
              <a:rect r="r" b="b" t="t" l="l"/>
              <a:pathLst>
                <a:path h="4003473" w="18049623">
                  <a:moveTo>
                    <a:pt x="0" y="0"/>
                  </a:moveTo>
                  <a:lnTo>
                    <a:pt x="18049623" y="0"/>
                  </a:lnTo>
                  <a:lnTo>
                    <a:pt x="18049623" y="4003473"/>
                  </a:lnTo>
                  <a:lnTo>
                    <a:pt x="0" y="4003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5872" t="-150845" r="-5500" b="-56809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4003473"/>
              <a:ext cx="18049623" cy="6537029"/>
            </a:xfrm>
            <a:custGeom>
              <a:avLst/>
              <a:gdLst/>
              <a:ahLst/>
              <a:cxnLst/>
              <a:rect r="r" b="b" t="t" l="l"/>
              <a:pathLst>
                <a:path h="6537029" w="18049623">
                  <a:moveTo>
                    <a:pt x="0" y="0"/>
                  </a:moveTo>
                  <a:lnTo>
                    <a:pt x="18049623" y="0"/>
                  </a:lnTo>
                  <a:lnTo>
                    <a:pt x="18049623" y="6537029"/>
                  </a:lnTo>
                  <a:lnTo>
                    <a:pt x="0" y="6537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5882" t="-65204" r="-5490" b="-23212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19663" y="552450"/>
            <a:ext cx="8724337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Prata"/>
              </a:rPr>
              <a:t>BigQuery Syntax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243466" y="9500023"/>
            <a:ext cx="4025359" cy="35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97"/>
              </a:lnSpc>
              <a:spcBef>
                <a:spcPct val="0"/>
              </a:spcBef>
            </a:pPr>
            <a:r>
              <a:rPr lang="en-US" sz="2100" spc="205">
                <a:solidFill>
                  <a:srgbClr val="231F20"/>
                </a:solidFill>
                <a:latin typeface="Open Sauce Bold"/>
              </a:rPr>
              <a:t>see the syntax </a:t>
            </a:r>
            <a:r>
              <a:rPr lang="en-US" sz="2100" spc="205" u="sng">
                <a:solidFill>
                  <a:srgbClr val="397D5A"/>
                </a:solidFill>
                <a:latin typeface="Open Sauce Bold"/>
                <a:hlinkClick r:id="rId7" tooltip="https://github.com/nabilaijtihatil/Projects/tree/main/Virtual%20Internship%20Projects/Kimia%20Farma%20x%20Rakamin"/>
              </a:rPr>
              <a:t>here</a:t>
            </a:r>
            <a:r>
              <a:rPr lang="en-US" sz="2100" spc="205">
                <a:solidFill>
                  <a:srgbClr val="231F20"/>
                </a:solidFill>
                <a:latin typeface="Open Sauce Bold"/>
              </a:rPr>
              <a:t>!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900" y="940486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776043" y="-3505521"/>
            <a:ext cx="3964049" cy="396404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7D5A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752828" y="-7519928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2" y="0"/>
                </a:lnTo>
                <a:lnTo>
                  <a:pt x="9348362" y="9348363"/>
                </a:lnTo>
                <a:lnTo>
                  <a:pt x="0" y="9348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904968" y="8918951"/>
            <a:ext cx="2649263" cy="26492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7D5A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1900" y="0"/>
            <a:ext cx="18296900" cy="10287000"/>
          </a:xfrm>
          <a:custGeom>
            <a:avLst/>
            <a:gdLst/>
            <a:ahLst/>
            <a:cxnLst/>
            <a:rect r="r" b="b" t="t" l="l"/>
            <a:pathLst>
              <a:path h="10287000" w="18296900">
                <a:moveTo>
                  <a:pt x="0" y="0"/>
                </a:moveTo>
                <a:lnTo>
                  <a:pt x="18296899" y="0"/>
                </a:lnTo>
                <a:lnTo>
                  <a:pt x="182968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181276" y="9730416"/>
            <a:ext cx="5553282" cy="35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97"/>
              </a:lnSpc>
              <a:spcBef>
                <a:spcPct val="0"/>
              </a:spcBef>
            </a:pPr>
            <a:r>
              <a:rPr lang="en-US" sz="2100" spc="205">
                <a:solidFill>
                  <a:srgbClr val="231F20"/>
                </a:solidFill>
                <a:latin typeface="Open Sauce Bold"/>
              </a:rPr>
              <a:t>see tableau dashboard </a:t>
            </a:r>
            <a:r>
              <a:rPr lang="en-US" sz="2100" spc="205" u="sng">
                <a:solidFill>
                  <a:srgbClr val="397D5A"/>
                </a:solidFill>
                <a:latin typeface="Open Sauce Bold"/>
                <a:hlinkClick r:id="rId6" tooltip="https://public.tableau.com/views/KimiaFarmafinaltask/Dashboard1?:language=en-US&amp;publish=yes&amp;:sid=&amp;:display_count=n&amp;:origin=viz_share_link"/>
              </a:rPr>
              <a:t>here</a:t>
            </a:r>
            <a:r>
              <a:rPr lang="en-US" sz="2100" spc="205">
                <a:solidFill>
                  <a:srgbClr val="231F20"/>
                </a:solidFill>
                <a:latin typeface="Open Sauce Bold"/>
              </a:rPr>
              <a:t>!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63770" y="3793552"/>
            <a:ext cx="5435861" cy="210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02"/>
              </a:lnSpc>
            </a:pPr>
            <a:r>
              <a:rPr lang="en-US" sz="8174" spc="882">
                <a:solidFill>
                  <a:srgbClr val="231F20"/>
                </a:solidFill>
                <a:latin typeface="Codec Pro ExtraBold"/>
              </a:rPr>
              <a:t>THANK YOU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684427" y="0"/>
            <a:ext cx="8603573" cy="10287000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39675" t="0" r="-3967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37802" cy="3379601"/>
            </a:xfrm>
            <a:custGeom>
              <a:avLst/>
              <a:gdLst/>
              <a:ahLst/>
              <a:cxnLst/>
              <a:rect r="r" b="b" t="t" l="l"/>
              <a:pathLst>
                <a:path h="3379601" w="5537802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2656" cy="2234034"/>
            </a:xfrm>
            <a:custGeom>
              <a:avLst/>
              <a:gdLst/>
              <a:ahLst/>
              <a:cxnLst/>
              <a:rect r="r" b="b" t="t" l="l"/>
              <a:pathLst>
                <a:path h="2234034" w="82656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288386" y="6574063"/>
            <a:ext cx="5857379" cy="35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</a:rPr>
              <a:t>nabila.ijtihatil@gmail.com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3753136" y="6621688"/>
            <a:ext cx="384955" cy="384955"/>
          </a:xfrm>
          <a:custGeom>
            <a:avLst/>
            <a:gdLst/>
            <a:ahLst/>
            <a:cxnLst/>
            <a:rect r="r" b="b" t="t" l="l"/>
            <a:pathLst>
              <a:path h="384955" w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529584" y="5998322"/>
            <a:ext cx="5857379" cy="437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>
                <a:solidFill>
                  <a:srgbClr val="000000"/>
                </a:solidFill>
                <a:latin typeface="Montserrat Light Bold"/>
              </a:rPr>
              <a:t>Nabila Ijtihatil Ismail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50286" y="7145666"/>
            <a:ext cx="6051206" cy="34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6"/>
              </a:lnSpc>
            </a:pPr>
            <a:r>
              <a:rPr lang="en-US" sz="2081">
                <a:solidFill>
                  <a:srgbClr val="000000"/>
                </a:solidFill>
                <a:latin typeface="Open Sauce"/>
              </a:rPr>
              <a:t>www.linkedin.com/in/nabila-ijtihatil-ismail/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3753136" y="7139993"/>
            <a:ext cx="384955" cy="384955"/>
          </a:xfrm>
          <a:custGeom>
            <a:avLst/>
            <a:gdLst/>
            <a:ahLst/>
            <a:cxnLst/>
            <a:rect r="r" b="b" t="t" l="l"/>
            <a:pathLst>
              <a:path h="384955" w="384955">
                <a:moveTo>
                  <a:pt x="0" y="0"/>
                </a:moveTo>
                <a:lnTo>
                  <a:pt x="384955" y="0"/>
                </a:lnTo>
                <a:lnTo>
                  <a:pt x="384955" y="384956"/>
                </a:lnTo>
                <a:lnTo>
                  <a:pt x="0" y="3849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12627" y="2901697"/>
            <a:ext cx="1400485" cy="6107900"/>
            <a:chOff x="0" y="0"/>
            <a:chExt cx="368852" cy="16086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8852" cy="1608665"/>
            </a:xfrm>
            <a:custGeom>
              <a:avLst/>
              <a:gdLst/>
              <a:ahLst/>
              <a:cxnLst/>
              <a:rect r="r" b="b" t="t" l="l"/>
              <a:pathLst>
                <a:path h="1608665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397D5A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024659" y="3168035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24659" y="3965154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24659" y="4846311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24659" y="5643430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44260" y="6435807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</a:rPr>
              <a:t>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44260" y="7266771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</a:rPr>
              <a:t>06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44260" y="8117064"/>
            <a:ext cx="93721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"/>
              </a:rPr>
              <a:t>07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00737" y="3333137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ABOUT 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00737" y="412735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ABOUT COMPANY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00737" y="5047445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ABOUT PROJECT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00737" y="5841663"/>
            <a:ext cx="7500512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IMPORTING DATASET TO BIGQUERY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00737" y="6642507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TABEL ANALISA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00737" y="7434884"/>
            <a:ext cx="5790503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BIGQUERY SYNTAX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400737" y="8279265"/>
            <a:ext cx="7500512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DASHBOARD PERFORMANCE ANALYTICS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3762387" y="257555"/>
            <a:ext cx="4300360" cy="771145"/>
            <a:chOff x="0" y="0"/>
            <a:chExt cx="5733814" cy="102819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38100"/>
              <a:ext cx="2550241" cy="990093"/>
            </a:xfrm>
            <a:custGeom>
              <a:avLst/>
              <a:gdLst/>
              <a:ahLst/>
              <a:cxnLst/>
              <a:rect r="r" b="b" t="t" l="l"/>
              <a:pathLst>
                <a:path h="990093" w="2550241">
                  <a:moveTo>
                    <a:pt x="0" y="0"/>
                  </a:moveTo>
                  <a:lnTo>
                    <a:pt x="2550241" y="0"/>
                  </a:lnTo>
                  <a:lnTo>
                    <a:pt x="2550241" y="990093"/>
                  </a:lnTo>
                  <a:lnTo>
                    <a:pt x="0" y="990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3223901" y="0"/>
              <a:ext cx="2509913" cy="896875"/>
            </a:xfrm>
            <a:custGeom>
              <a:avLst/>
              <a:gdLst/>
              <a:ahLst/>
              <a:cxnLst/>
              <a:rect r="r" b="b" t="t" l="l"/>
              <a:pathLst>
                <a:path h="896875" w="2509913">
                  <a:moveTo>
                    <a:pt x="0" y="0"/>
                  </a:moveTo>
                  <a:lnTo>
                    <a:pt x="2509913" y="0"/>
                  </a:lnTo>
                  <a:lnTo>
                    <a:pt x="2509913" y="896875"/>
                  </a:lnTo>
                  <a:lnTo>
                    <a:pt x="0" y="896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2592383" y="280794"/>
              <a:ext cx="358406" cy="594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2"/>
                </a:lnSpc>
                <a:spcBef>
                  <a:spcPct val="0"/>
                </a:spcBef>
              </a:pPr>
              <a:r>
                <a:rPr lang="en-US" sz="2651">
                  <a:solidFill>
                    <a:srgbClr val="4C4C4C"/>
                  </a:solidFill>
                  <a:latin typeface="League Spartan"/>
                </a:rPr>
                <a:t>X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6939512" y="1313837"/>
            <a:ext cx="425172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Prata"/>
              </a:rPr>
              <a:t>Content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7904564" y="9058106"/>
            <a:ext cx="247887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" id="3"/>
          <p:cNvSpPr/>
          <p:nvPr/>
        </p:nvSpPr>
        <p:spPr>
          <a:xfrm>
            <a:off x="7904564" y="1278880"/>
            <a:ext cx="247887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2406834" y="2520315"/>
            <a:ext cx="4262676" cy="5246370"/>
            <a:chOff x="0" y="0"/>
            <a:chExt cx="6604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2"/>
              <a:stretch>
                <a:fillRect l="0" t="-22222" r="0" b="-22222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2338659"/>
            <a:ext cx="8115300" cy="3333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600"/>
              </a:lnSpc>
            </a:pPr>
            <a:r>
              <a:rPr lang="en-US" sz="14000">
                <a:solidFill>
                  <a:srgbClr val="000000"/>
                </a:solidFill>
                <a:latin typeface="Prata"/>
              </a:rPr>
              <a:t>About 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726914"/>
            <a:ext cx="10502516" cy="2379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1"/>
              </a:lnSpc>
            </a:pPr>
            <a:r>
              <a:rPr lang="en-US" sz="2679">
                <a:solidFill>
                  <a:srgbClr val="000000"/>
                </a:solidFill>
                <a:latin typeface="Roboto"/>
              </a:rPr>
              <a:t>My name is Nabila Ijtihatil Ismail. I graduated from the Bachelor of Agriculture, Agribusiness study program at Brawijaya University in July 2021. I have an interest in working with Data.  I've honed my skills using Data Analysis and Data Visualization tools such as SQL, Bigquery, Tableau, and PowerBI.</a:t>
            </a:r>
          </a:p>
        </p:txBody>
      </p:sp>
      <p:sp>
        <p:nvSpPr>
          <p:cNvPr name="Freeform 8" id="8"/>
          <p:cNvSpPr/>
          <p:nvPr/>
        </p:nvSpPr>
        <p:spPr>
          <a:xfrm flipH="true" flipV="true" rot="0">
            <a:off x="-2059222" y="-798391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22124" y="7754894"/>
            <a:ext cx="4118443" cy="3654183"/>
          </a:xfrm>
          <a:custGeom>
            <a:avLst/>
            <a:gdLst/>
            <a:ahLst/>
            <a:cxnLst/>
            <a:rect r="r" b="b" t="t" l="l"/>
            <a:pathLst>
              <a:path h="3654183" w="411844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762387" y="257555"/>
            <a:ext cx="4300360" cy="771145"/>
            <a:chOff x="0" y="0"/>
            <a:chExt cx="5733814" cy="10281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38100"/>
              <a:ext cx="2550241" cy="990093"/>
            </a:xfrm>
            <a:custGeom>
              <a:avLst/>
              <a:gdLst/>
              <a:ahLst/>
              <a:cxnLst/>
              <a:rect r="r" b="b" t="t" l="l"/>
              <a:pathLst>
                <a:path h="990093" w="2550241">
                  <a:moveTo>
                    <a:pt x="0" y="0"/>
                  </a:moveTo>
                  <a:lnTo>
                    <a:pt x="2550241" y="0"/>
                  </a:lnTo>
                  <a:lnTo>
                    <a:pt x="2550241" y="990093"/>
                  </a:lnTo>
                  <a:lnTo>
                    <a:pt x="0" y="990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223901" y="0"/>
              <a:ext cx="2509913" cy="896875"/>
            </a:xfrm>
            <a:custGeom>
              <a:avLst/>
              <a:gdLst/>
              <a:ahLst/>
              <a:cxnLst/>
              <a:rect r="r" b="b" t="t" l="l"/>
              <a:pathLst>
                <a:path h="896875" w="2509913">
                  <a:moveTo>
                    <a:pt x="0" y="0"/>
                  </a:moveTo>
                  <a:lnTo>
                    <a:pt x="2509913" y="0"/>
                  </a:lnTo>
                  <a:lnTo>
                    <a:pt x="2509913" y="896875"/>
                  </a:lnTo>
                  <a:lnTo>
                    <a:pt x="0" y="896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2592383" y="280794"/>
              <a:ext cx="358406" cy="594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2"/>
                </a:lnSpc>
                <a:spcBef>
                  <a:spcPct val="0"/>
                </a:spcBef>
              </a:pPr>
              <a:r>
                <a:rPr lang="en-US" sz="2651">
                  <a:solidFill>
                    <a:srgbClr val="4C4C4C"/>
                  </a:solidFill>
                  <a:latin typeface="League Spartan"/>
                </a:rPr>
                <a:t>X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1673" y="990600"/>
            <a:ext cx="10588183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000000"/>
                </a:solidFill>
                <a:latin typeface="Prata"/>
              </a:rPr>
              <a:t>About Company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64926" y="2614966"/>
            <a:ext cx="10772522" cy="7214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1"/>
              </a:lnSpc>
            </a:pPr>
            <a:r>
              <a:rPr lang="en-US" sz="2742">
                <a:solidFill>
                  <a:srgbClr val="000000"/>
                </a:solidFill>
                <a:latin typeface="Roboto"/>
              </a:rPr>
              <a:t>PT Kimia Farma tbk merupakan  perusahaan industri farmasi pertama di Indonesia. Didirikan pada tahun 1817 oleh Pemerintah Hindia Belanda, dengan nama NV Chemicalien Handle Rathkamp &amp; Co.  Berbekal pengalaman selama puluhan tahun, Kimia Farma telah berkembang menjadi perusahaan pelayanan kesehatan terintegrasi di Indonesia.</a:t>
            </a:r>
          </a:p>
          <a:p>
            <a:pPr algn="just">
              <a:lnSpc>
                <a:spcPts val="3181"/>
              </a:lnSpc>
            </a:pPr>
          </a:p>
          <a:p>
            <a:pPr algn="just">
              <a:lnSpc>
                <a:spcPts val="3181"/>
              </a:lnSpc>
            </a:pPr>
            <a:r>
              <a:rPr lang="en-US" sz="2742">
                <a:solidFill>
                  <a:srgbClr val="397D5A"/>
                </a:solidFill>
                <a:latin typeface="Roboto Bold"/>
              </a:rPr>
              <a:t>VISI</a:t>
            </a:r>
          </a:p>
          <a:p>
            <a:pPr algn="just">
              <a:lnSpc>
                <a:spcPts val="3181"/>
              </a:lnSpc>
            </a:pPr>
            <a:r>
              <a:rPr lang="en-US" sz="2742">
                <a:solidFill>
                  <a:srgbClr val="000000"/>
                </a:solidFill>
                <a:latin typeface="Roboto"/>
              </a:rPr>
              <a:t>Menjadi perusahaan </a:t>
            </a:r>
            <a:r>
              <a:rPr lang="en-US" sz="2742">
                <a:solidFill>
                  <a:srgbClr val="000000"/>
                </a:solidFill>
                <a:latin typeface="Roboto Bold Italics"/>
              </a:rPr>
              <a:t>Healthcare </a:t>
            </a:r>
            <a:r>
              <a:rPr lang="en-US" sz="2742">
                <a:solidFill>
                  <a:srgbClr val="000000"/>
                </a:solidFill>
                <a:latin typeface="Roboto"/>
              </a:rPr>
              <a:t>pilihan utama yang terintegrasi dan menghasilkan nilai yang berkesinambungan</a:t>
            </a:r>
          </a:p>
          <a:p>
            <a:pPr algn="just">
              <a:lnSpc>
                <a:spcPts val="3181"/>
              </a:lnSpc>
            </a:pPr>
          </a:p>
          <a:p>
            <a:pPr algn="just">
              <a:lnSpc>
                <a:spcPts val="3181"/>
              </a:lnSpc>
            </a:pPr>
            <a:r>
              <a:rPr lang="en-US" sz="2742">
                <a:solidFill>
                  <a:srgbClr val="397D5A"/>
                </a:solidFill>
                <a:latin typeface="Roboto Bold"/>
              </a:rPr>
              <a:t>MISI</a:t>
            </a:r>
          </a:p>
          <a:p>
            <a:pPr algn="just">
              <a:lnSpc>
                <a:spcPts val="3181"/>
              </a:lnSpc>
            </a:pPr>
            <a:r>
              <a:rPr lang="en-US" sz="2742">
                <a:solidFill>
                  <a:srgbClr val="000000"/>
                </a:solidFill>
                <a:latin typeface="Roboto"/>
              </a:rPr>
              <a:t>1. Melakukan aktivitas usaha di bidang-bidang industri kimia dan farmasi, perdagangan dan jaringan distribusi, ritel farmasi dan layanan kesehatan serta optimalisasi aset.</a:t>
            </a:r>
          </a:p>
          <a:p>
            <a:pPr algn="just">
              <a:lnSpc>
                <a:spcPts val="3181"/>
              </a:lnSpc>
            </a:pPr>
            <a:r>
              <a:rPr lang="en-US" sz="2742">
                <a:solidFill>
                  <a:srgbClr val="000000"/>
                </a:solidFill>
                <a:latin typeface="Roboto"/>
              </a:rPr>
              <a:t>2. Mengelola perusahaan secara Good Corporate Governance dan operational excellence didukung oleh SDM profesional.</a:t>
            </a:r>
          </a:p>
          <a:p>
            <a:pPr algn="just">
              <a:lnSpc>
                <a:spcPts val="3181"/>
              </a:lnSpc>
            </a:pPr>
            <a:r>
              <a:rPr lang="en-US" sz="2742">
                <a:solidFill>
                  <a:srgbClr val="000000"/>
                </a:solidFill>
                <a:latin typeface="Roboto"/>
              </a:rPr>
              <a:t>3. Memberikan nilai tambah dan manfaat bagi seluruh stakeholder.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394653" y="4392741"/>
            <a:ext cx="5120267" cy="1829642"/>
          </a:xfrm>
          <a:custGeom>
            <a:avLst/>
            <a:gdLst/>
            <a:ahLst/>
            <a:cxnLst/>
            <a:rect r="r" b="b" t="t" l="l"/>
            <a:pathLst>
              <a:path h="1829642" w="5120267">
                <a:moveTo>
                  <a:pt x="0" y="0"/>
                </a:moveTo>
                <a:lnTo>
                  <a:pt x="5120267" y="0"/>
                </a:lnTo>
                <a:lnTo>
                  <a:pt x="5120267" y="1829642"/>
                </a:lnTo>
                <a:lnTo>
                  <a:pt x="0" y="1829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80563" y="7540950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753230" y="-2323178"/>
            <a:ext cx="3964049" cy="39640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7D5A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75464" y="2554690"/>
            <a:ext cx="15337072" cy="6505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97"/>
              </a:lnSpc>
            </a:pPr>
            <a:r>
              <a:rPr lang="en-US" sz="2100" spc="205">
                <a:solidFill>
                  <a:srgbClr val="231F20"/>
                </a:solidFill>
                <a:latin typeface="Open Sauce"/>
              </a:rPr>
              <a:t>This project </a:t>
            </a:r>
            <a:r>
              <a:rPr lang="en-US" sz="2100" spc="205">
                <a:solidFill>
                  <a:srgbClr val="99391B"/>
                </a:solidFill>
                <a:latin typeface="Open Sauce Bold"/>
              </a:rPr>
              <a:t>aims to evaluate Kimia Farma's business performance from 2020 to 2023</a:t>
            </a:r>
            <a:r>
              <a:rPr lang="en-US" sz="2100" spc="205">
                <a:solidFill>
                  <a:srgbClr val="231F20"/>
                </a:solidFill>
                <a:latin typeface="Open Sauce"/>
              </a:rPr>
              <a:t>. There are four tables provided: the final transaction table, the inventory table, the kantor cabang table, and the product table. In this project, I will </a:t>
            </a:r>
            <a:r>
              <a:rPr lang="en-US" sz="2100" spc="205">
                <a:solidFill>
                  <a:srgbClr val="0053BC"/>
                </a:solidFill>
                <a:latin typeface="Open Sauce"/>
              </a:rPr>
              <a:t>create an analysis table </a:t>
            </a:r>
            <a:r>
              <a:rPr lang="en-US" sz="2100" spc="205">
                <a:solidFill>
                  <a:srgbClr val="000000"/>
                </a:solidFill>
                <a:latin typeface="Open Sauce"/>
              </a:rPr>
              <a:t>using BigQuery. The analysis table should include: transaction_id, date, branch_id, branch_name, kota, provinsi, rating_cabang, customer_name, product_id, product_name, actual_price, discount_percentage, persentase_gross laba, nett_sales, nett_profit, and rating_transaksi. The persentase gross laba should follow this rule:</a:t>
            </a:r>
          </a:p>
          <a:p>
            <a:pPr algn="just" marL="453390" indent="-226695" lvl="1">
              <a:lnSpc>
                <a:spcPts val="2897"/>
              </a:lnSpc>
              <a:buFont typeface="Arial"/>
              <a:buChar char="•"/>
            </a:pPr>
            <a:r>
              <a:rPr lang="en-US" sz="2100" spc="205">
                <a:solidFill>
                  <a:srgbClr val="231F20"/>
                </a:solidFill>
                <a:latin typeface="Open Sauce"/>
              </a:rPr>
              <a:t>Price</a:t>
            </a:r>
            <a:r>
              <a:rPr lang="en-US" sz="2100" spc="205">
                <a:solidFill>
                  <a:srgbClr val="231F20"/>
                </a:solidFill>
                <a:latin typeface="Open Sauce"/>
              </a:rPr>
              <a:t> &lt;= Rp 50.000 -&gt; laba 10%</a:t>
            </a:r>
          </a:p>
          <a:p>
            <a:pPr algn="just" marL="453390" indent="-226695" lvl="1">
              <a:lnSpc>
                <a:spcPts val="2897"/>
              </a:lnSpc>
              <a:buFont typeface="Arial"/>
              <a:buChar char="•"/>
            </a:pPr>
            <a:r>
              <a:rPr lang="en-US" sz="2100" spc="205">
                <a:solidFill>
                  <a:srgbClr val="231F20"/>
                </a:solidFill>
                <a:latin typeface="Open Sauce"/>
              </a:rPr>
              <a:t>Price &gt; Rp 50.000 - 100.000 -&gt; laba 15%</a:t>
            </a:r>
          </a:p>
          <a:p>
            <a:pPr algn="just" marL="453390" indent="-226695" lvl="1">
              <a:lnSpc>
                <a:spcPts val="2897"/>
              </a:lnSpc>
              <a:buFont typeface="Arial"/>
              <a:buChar char="•"/>
            </a:pPr>
            <a:r>
              <a:rPr lang="en-US" sz="2100" spc="205">
                <a:solidFill>
                  <a:srgbClr val="231F20"/>
                </a:solidFill>
                <a:latin typeface="Open Sauce"/>
              </a:rPr>
              <a:t>Price &gt; Rp 100.000 - 300.000 -&gt; laba 20%</a:t>
            </a:r>
          </a:p>
          <a:p>
            <a:pPr algn="just" marL="453390" indent="-226695" lvl="1">
              <a:lnSpc>
                <a:spcPts val="2897"/>
              </a:lnSpc>
              <a:buFont typeface="Arial"/>
              <a:buChar char="•"/>
            </a:pPr>
            <a:r>
              <a:rPr lang="en-US" sz="2100" spc="205">
                <a:solidFill>
                  <a:srgbClr val="231F20"/>
                </a:solidFill>
                <a:latin typeface="Open Sauce"/>
              </a:rPr>
              <a:t>Price &gt; Rp 300.000 - 500.000 -&gt; laba 25%</a:t>
            </a:r>
          </a:p>
          <a:p>
            <a:pPr algn="just" marL="453390" indent="-226695" lvl="1">
              <a:lnSpc>
                <a:spcPts val="2897"/>
              </a:lnSpc>
              <a:buFont typeface="Arial"/>
              <a:buChar char="•"/>
            </a:pPr>
            <a:r>
              <a:rPr lang="en-US" sz="2100" spc="205">
                <a:solidFill>
                  <a:srgbClr val="231F20"/>
                </a:solidFill>
                <a:latin typeface="Open Sauce"/>
              </a:rPr>
              <a:t>Price &gt; Rp 500.000 -&gt; laba 30%, </a:t>
            </a:r>
          </a:p>
          <a:p>
            <a:pPr algn="just">
              <a:lnSpc>
                <a:spcPts val="2897"/>
              </a:lnSpc>
            </a:pPr>
            <a:r>
              <a:rPr lang="en-US" sz="2100" spc="205">
                <a:solidFill>
                  <a:srgbClr val="000000"/>
                </a:solidFill>
                <a:latin typeface="Open Sauce"/>
              </a:rPr>
              <a:t>Then</a:t>
            </a:r>
            <a:r>
              <a:rPr lang="en-US" sz="2100" spc="205">
                <a:solidFill>
                  <a:srgbClr val="0053BC"/>
                </a:solidFill>
                <a:latin typeface="Open Sauce"/>
              </a:rPr>
              <a:t> create a Performance Analytics Dashboard </a:t>
            </a:r>
            <a:r>
              <a:rPr lang="en-US" sz="2100" spc="205">
                <a:solidFill>
                  <a:srgbClr val="000000"/>
                </a:solidFill>
                <a:latin typeface="Open Sauce"/>
              </a:rPr>
              <a:t>using Tableau</a:t>
            </a:r>
            <a:r>
              <a:rPr lang="en-US" sz="2100" spc="205">
                <a:solidFill>
                  <a:srgbClr val="231F20"/>
                </a:solidFill>
                <a:latin typeface="Open Sauce"/>
              </a:rPr>
              <a:t>. The dashboard should include:</a:t>
            </a:r>
          </a:p>
          <a:p>
            <a:pPr algn="just" marL="453390" indent="-226695" lvl="1">
              <a:lnSpc>
                <a:spcPts val="2897"/>
              </a:lnSpc>
              <a:buFont typeface="Arial"/>
              <a:buChar char="•"/>
            </a:pPr>
            <a:r>
              <a:rPr lang="en-US" sz="2100" spc="205">
                <a:solidFill>
                  <a:srgbClr val="231F20"/>
                </a:solidFill>
                <a:latin typeface="Open Sauce"/>
              </a:rPr>
              <a:t>Comparison of Kimia Farma's revenue from year to year</a:t>
            </a:r>
          </a:p>
          <a:p>
            <a:pPr algn="just" marL="453390" indent="-226695" lvl="1">
              <a:lnSpc>
                <a:spcPts val="2897"/>
              </a:lnSpc>
              <a:buFont typeface="Arial"/>
              <a:buChar char="•"/>
            </a:pPr>
            <a:r>
              <a:rPr lang="en-US" sz="2100" spc="205">
                <a:solidFill>
                  <a:srgbClr val="231F20"/>
                </a:solidFill>
                <a:latin typeface="Open Sauce"/>
              </a:rPr>
              <a:t>T</a:t>
            </a:r>
            <a:r>
              <a:rPr lang="en-US" sz="2100" spc="205">
                <a:solidFill>
                  <a:srgbClr val="231F20"/>
                </a:solidFill>
                <a:latin typeface="Open Sauce"/>
              </a:rPr>
              <a:t>op 10 provincial branches by total transactions</a:t>
            </a:r>
          </a:p>
          <a:p>
            <a:pPr algn="just" marL="453390" indent="-226695" lvl="1">
              <a:lnSpc>
                <a:spcPts val="2897"/>
              </a:lnSpc>
              <a:buFont typeface="Arial"/>
              <a:buChar char="•"/>
            </a:pPr>
            <a:r>
              <a:rPr lang="en-US" sz="2100" spc="205">
                <a:solidFill>
                  <a:srgbClr val="231F20"/>
                </a:solidFill>
                <a:latin typeface="Open Sauce"/>
              </a:rPr>
              <a:t>Top 10 provincial branches by nett sales</a:t>
            </a:r>
          </a:p>
          <a:p>
            <a:pPr algn="just" marL="453390" indent="-226695" lvl="1">
              <a:lnSpc>
                <a:spcPts val="2897"/>
              </a:lnSpc>
              <a:buFont typeface="Arial"/>
              <a:buChar char="•"/>
            </a:pPr>
            <a:r>
              <a:rPr lang="en-US" sz="2100" spc="205">
                <a:solidFill>
                  <a:srgbClr val="231F20"/>
                </a:solidFill>
                <a:latin typeface="Open Sauce"/>
              </a:rPr>
              <a:t>Top 5 branches with the highest ratings but the lowest transaction ratings</a:t>
            </a:r>
          </a:p>
          <a:p>
            <a:pPr algn="just" marL="453390" indent="-226695" lvl="1">
              <a:lnSpc>
                <a:spcPts val="2897"/>
              </a:lnSpc>
              <a:spcBef>
                <a:spcPct val="0"/>
              </a:spcBef>
              <a:buFont typeface="Arial"/>
              <a:buChar char="•"/>
            </a:pPr>
            <a:r>
              <a:rPr lang="en-US" sz="2100" spc="205">
                <a:solidFill>
                  <a:srgbClr val="231F20"/>
                </a:solidFill>
                <a:latin typeface="Open Sauce"/>
              </a:rPr>
              <a:t>Total profit for each province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762387" y="257555"/>
            <a:ext cx="4300360" cy="771145"/>
            <a:chOff x="0" y="0"/>
            <a:chExt cx="5733814" cy="10281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38100"/>
              <a:ext cx="2550241" cy="990093"/>
            </a:xfrm>
            <a:custGeom>
              <a:avLst/>
              <a:gdLst/>
              <a:ahLst/>
              <a:cxnLst/>
              <a:rect r="r" b="b" t="t" l="l"/>
              <a:pathLst>
                <a:path h="990093" w="2550241">
                  <a:moveTo>
                    <a:pt x="0" y="0"/>
                  </a:moveTo>
                  <a:lnTo>
                    <a:pt x="2550241" y="0"/>
                  </a:lnTo>
                  <a:lnTo>
                    <a:pt x="2550241" y="990093"/>
                  </a:lnTo>
                  <a:lnTo>
                    <a:pt x="0" y="990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223901" y="0"/>
              <a:ext cx="2509913" cy="896875"/>
            </a:xfrm>
            <a:custGeom>
              <a:avLst/>
              <a:gdLst/>
              <a:ahLst/>
              <a:cxnLst/>
              <a:rect r="r" b="b" t="t" l="l"/>
              <a:pathLst>
                <a:path h="896875" w="2509913">
                  <a:moveTo>
                    <a:pt x="0" y="0"/>
                  </a:moveTo>
                  <a:lnTo>
                    <a:pt x="2509913" y="0"/>
                  </a:lnTo>
                  <a:lnTo>
                    <a:pt x="2509913" y="896875"/>
                  </a:lnTo>
                  <a:lnTo>
                    <a:pt x="0" y="896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2592383" y="280794"/>
              <a:ext cx="358406" cy="594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2"/>
                </a:lnSpc>
                <a:spcBef>
                  <a:spcPct val="0"/>
                </a:spcBef>
              </a:pPr>
              <a:r>
                <a:rPr lang="en-US" sz="2651">
                  <a:solidFill>
                    <a:srgbClr val="4C4C4C"/>
                  </a:solidFill>
                  <a:latin typeface="League Spartan"/>
                </a:rPr>
                <a:t>X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69882" y="1400175"/>
            <a:ext cx="5548235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Prata"/>
              </a:rPr>
              <a:t>About Project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762387" y="257555"/>
            <a:ext cx="4300360" cy="771145"/>
            <a:chOff x="0" y="0"/>
            <a:chExt cx="5733814" cy="10281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38100"/>
              <a:ext cx="2550241" cy="990093"/>
            </a:xfrm>
            <a:custGeom>
              <a:avLst/>
              <a:gdLst/>
              <a:ahLst/>
              <a:cxnLst/>
              <a:rect r="r" b="b" t="t" l="l"/>
              <a:pathLst>
                <a:path h="990093" w="2550241">
                  <a:moveTo>
                    <a:pt x="0" y="0"/>
                  </a:moveTo>
                  <a:lnTo>
                    <a:pt x="2550241" y="0"/>
                  </a:lnTo>
                  <a:lnTo>
                    <a:pt x="2550241" y="990093"/>
                  </a:lnTo>
                  <a:lnTo>
                    <a:pt x="0" y="990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223901" y="0"/>
              <a:ext cx="2509913" cy="896875"/>
            </a:xfrm>
            <a:custGeom>
              <a:avLst/>
              <a:gdLst/>
              <a:ahLst/>
              <a:cxnLst/>
              <a:rect r="r" b="b" t="t" l="l"/>
              <a:pathLst>
                <a:path h="896875" w="2509913">
                  <a:moveTo>
                    <a:pt x="0" y="0"/>
                  </a:moveTo>
                  <a:lnTo>
                    <a:pt x="2509913" y="0"/>
                  </a:lnTo>
                  <a:lnTo>
                    <a:pt x="2509913" y="896875"/>
                  </a:lnTo>
                  <a:lnTo>
                    <a:pt x="0" y="896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2592383" y="280794"/>
              <a:ext cx="358406" cy="594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2"/>
                </a:lnSpc>
                <a:spcBef>
                  <a:spcPct val="0"/>
                </a:spcBef>
              </a:pPr>
              <a:r>
                <a:rPr lang="en-US" sz="2651">
                  <a:solidFill>
                    <a:srgbClr val="4C4C4C"/>
                  </a:solidFill>
                  <a:latin typeface="League Spartan"/>
                </a:rPr>
                <a:t>X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111351" y="6931468"/>
            <a:ext cx="3588277" cy="3011590"/>
          </a:xfrm>
          <a:custGeom>
            <a:avLst/>
            <a:gdLst/>
            <a:ahLst/>
            <a:cxnLst/>
            <a:rect r="r" b="b" t="t" l="l"/>
            <a:pathLst>
              <a:path h="3011590" w="3588277">
                <a:moveTo>
                  <a:pt x="0" y="0"/>
                </a:moveTo>
                <a:lnTo>
                  <a:pt x="3588277" y="0"/>
                </a:lnTo>
                <a:lnTo>
                  <a:pt x="3588277" y="3011590"/>
                </a:lnTo>
                <a:lnTo>
                  <a:pt x="0" y="30115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418" t="-200483" r="-385989" b="-4478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088443" y="3646380"/>
            <a:ext cx="2809499" cy="1943018"/>
          </a:xfrm>
          <a:custGeom>
            <a:avLst/>
            <a:gdLst/>
            <a:ahLst/>
            <a:cxnLst/>
            <a:rect r="r" b="b" t="t" l="l"/>
            <a:pathLst>
              <a:path h="1943018" w="2809499">
                <a:moveTo>
                  <a:pt x="0" y="0"/>
                </a:moveTo>
                <a:lnTo>
                  <a:pt x="2809499" y="0"/>
                </a:lnTo>
                <a:lnTo>
                  <a:pt x="2809499" y="1943018"/>
                </a:lnTo>
                <a:lnTo>
                  <a:pt x="0" y="19430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447" t="-81162" r="-332531" b="-18627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11351" y="3506155"/>
            <a:ext cx="2494415" cy="2510912"/>
          </a:xfrm>
          <a:custGeom>
            <a:avLst/>
            <a:gdLst/>
            <a:ahLst/>
            <a:cxnLst/>
            <a:rect r="r" b="b" t="t" l="l"/>
            <a:pathLst>
              <a:path h="2510912" w="2494415">
                <a:moveTo>
                  <a:pt x="0" y="0"/>
                </a:moveTo>
                <a:lnTo>
                  <a:pt x="2494415" y="0"/>
                </a:lnTo>
                <a:lnTo>
                  <a:pt x="2494415" y="2510913"/>
                </a:lnTo>
                <a:lnTo>
                  <a:pt x="0" y="25109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4535" t="-46463" r="-374535" b="-13786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948262" y="3646380"/>
            <a:ext cx="2750653" cy="2661255"/>
          </a:xfrm>
          <a:custGeom>
            <a:avLst/>
            <a:gdLst/>
            <a:ahLst/>
            <a:cxnLst/>
            <a:rect r="r" b="b" t="t" l="l"/>
            <a:pathLst>
              <a:path h="2661255" w="2750653">
                <a:moveTo>
                  <a:pt x="0" y="0"/>
                </a:moveTo>
                <a:lnTo>
                  <a:pt x="2750653" y="0"/>
                </a:lnTo>
                <a:lnTo>
                  <a:pt x="2750653" y="2661255"/>
                </a:lnTo>
                <a:lnTo>
                  <a:pt x="0" y="26612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409" t="-84910" r="-332239" b="-83358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714403" y="7348556"/>
            <a:ext cx="3557579" cy="1770157"/>
          </a:xfrm>
          <a:custGeom>
            <a:avLst/>
            <a:gdLst/>
            <a:ahLst/>
            <a:cxnLst/>
            <a:rect r="r" b="b" t="t" l="l"/>
            <a:pathLst>
              <a:path h="1770157" w="3557579">
                <a:moveTo>
                  <a:pt x="0" y="0"/>
                </a:moveTo>
                <a:lnTo>
                  <a:pt x="3557579" y="0"/>
                </a:lnTo>
                <a:lnTo>
                  <a:pt x="3557579" y="1770157"/>
                </a:lnTo>
                <a:lnTo>
                  <a:pt x="0" y="17701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2738" t="-284268" r="-234199" b="-19048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521923" y="4471865"/>
            <a:ext cx="965446" cy="292047"/>
          </a:xfrm>
          <a:custGeom>
            <a:avLst/>
            <a:gdLst/>
            <a:ahLst/>
            <a:cxnLst/>
            <a:rect r="r" b="b" t="t" l="l"/>
            <a:pathLst>
              <a:path h="292047" w="965446">
                <a:moveTo>
                  <a:pt x="0" y="0"/>
                </a:moveTo>
                <a:lnTo>
                  <a:pt x="965446" y="0"/>
                </a:lnTo>
                <a:lnTo>
                  <a:pt x="965446" y="292048"/>
                </a:lnTo>
                <a:lnTo>
                  <a:pt x="0" y="292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454671" y="3078309"/>
            <a:ext cx="3997175" cy="47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02261" indent="-151130" lvl="1">
              <a:lnSpc>
                <a:spcPts val="1932"/>
              </a:lnSpc>
              <a:spcBef>
                <a:spcPct val="0"/>
              </a:spcBef>
              <a:buAutoNum type="arabicPeriod" startAt="1"/>
            </a:pPr>
            <a:r>
              <a:rPr lang="en-US" sz="1400" spc="137">
                <a:solidFill>
                  <a:srgbClr val="231F20"/>
                </a:solidFill>
                <a:latin typeface="Open Sauce"/>
              </a:rPr>
              <a:t>Click </a:t>
            </a:r>
            <a:r>
              <a:rPr lang="en-US" sz="1400" spc="137">
                <a:solidFill>
                  <a:srgbClr val="231F20"/>
                </a:solidFill>
                <a:latin typeface="Open Sauce Bold"/>
              </a:rPr>
              <a:t>ADD</a:t>
            </a:r>
            <a:r>
              <a:rPr lang="en-US" sz="1400" spc="137">
                <a:solidFill>
                  <a:srgbClr val="231F20"/>
                </a:solidFill>
                <a:latin typeface="Open Sauce"/>
              </a:rPr>
              <a:t> in the Google Cloud console then select </a:t>
            </a:r>
            <a:r>
              <a:rPr lang="en-US" sz="1400" spc="137">
                <a:solidFill>
                  <a:srgbClr val="231F20"/>
                </a:solidFill>
                <a:latin typeface="Open Sauce Bold"/>
              </a:rPr>
              <a:t>Local File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85950" y="1499220"/>
            <a:ext cx="1537335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Prata"/>
              </a:rPr>
              <a:t>Importing Dataset to BigQuery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75771" y="3066311"/>
            <a:ext cx="3997175" cy="23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32"/>
              </a:lnSpc>
              <a:spcBef>
                <a:spcPct val="0"/>
              </a:spcBef>
            </a:pPr>
            <a:r>
              <a:rPr lang="en-US" sz="1400" spc="137">
                <a:solidFill>
                  <a:srgbClr val="231F20"/>
                </a:solidFill>
                <a:latin typeface="Open Sauce"/>
              </a:rPr>
              <a:t>2. Select the file you want to import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38931" y="2828186"/>
            <a:ext cx="5563269" cy="71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32"/>
              </a:lnSpc>
              <a:spcBef>
                <a:spcPct val="0"/>
              </a:spcBef>
            </a:pPr>
            <a:r>
              <a:rPr lang="en-US" sz="1400" spc="137">
                <a:solidFill>
                  <a:srgbClr val="231F20"/>
                </a:solidFill>
                <a:latin typeface="Open Sauce"/>
              </a:rPr>
              <a:t>3. select the target project, then create a new dataset called </a:t>
            </a:r>
            <a:r>
              <a:rPr lang="en-US" sz="1400" spc="137">
                <a:solidFill>
                  <a:srgbClr val="231F20"/>
                </a:solidFill>
                <a:latin typeface="Open Sauce Bold"/>
              </a:rPr>
              <a:t>kimia_farma</a:t>
            </a:r>
            <a:r>
              <a:rPr lang="en-US" sz="1400" spc="137">
                <a:solidFill>
                  <a:srgbClr val="231F20"/>
                </a:solidFill>
                <a:latin typeface="Open Sauce"/>
              </a:rPr>
              <a:t> and create a table name according to the file name without including .csv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454671" y="6680770"/>
            <a:ext cx="3997175" cy="47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32"/>
              </a:lnSpc>
              <a:spcBef>
                <a:spcPct val="0"/>
              </a:spcBef>
            </a:pPr>
            <a:r>
              <a:rPr lang="en-US" sz="1400" spc="137">
                <a:solidFill>
                  <a:srgbClr val="231F20"/>
                </a:solidFill>
                <a:latin typeface="Open Sauce"/>
              </a:rPr>
              <a:t>4. click the </a:t>
            </a:r>
            <a:r>
              <a:rPr lang="en-US" sz="1400" spc="137">
                <a:solidFill>
                  <a:srgbClr val="231F20"/>
                </a:solidFill>
                <a:latin typeface="Open Sauce Bold"/>
              </a:rPr>
              <a:t>auto detect</a:t>
            </a:r>
            <a:r>
              <a:rPr lang="en-US" sz="1400" spc="137">
                <a:solidFill>
                  <a:srgbClr val="231F20"/>
                </a:solidFill>
                <a:latin typeface="Open Sauce"/>
              </a:rPr>
              <a:t> then click </a:t>
            </a:r>
            <a:r>
              <a:rPr lang="en-US" sz="1400" spc="137">
                <a:solidFill>
                  <a:srgbClr val="231F20"/>
                </a:solidFill>
                <a:latin typeface="Open Sauce Bold"/>
              </a:rPr>
              <a:t>create table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63742" y="6626668"/>
            <a:ext cx="883496" cy="23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32"/>
              </a:lnSpc>
              <a:spcBef>
                <a:spcPct val="0"/>
              </a:spcBef>
            </a:pPr>
            <a:r>
              <a:rPr lang="en-US" sz="1400" spc="137">
                <a:solidFill>
                  <a:srgbClr val="231F20"/>
                </a:solidFill>
                <a:latin typeface="Open Sauce"/>
              </a:rPr>
              <a:t>result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14384" y="8067502"/>
            <a:ext cx="3125345" cy="71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32"/>
              </a:lnSpc>
              <a:spcBef>
                <a:spcPct val="0"/>
              </a:spcBef>
            </a:pPr>
            <a:r>
              <a:rPr lang="en-US" sz="1400" spc="137">
                <a:solidFill>
                  <a:srgbClr val="231F20"/>
                </a:solidFill>
                <a:latin typeface="Open Sauce"/>
              </a:rPr>
              <a:t>The four tables have been imported properly into the Kimia_Farma dataset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1431661" y="4471865"/>
            <a:ext cx="965446" cy="292047"/>
          </a:xfrm>
          <a:custGeom>
            <a:avLst/>
            <a:gdLst/>
            <a:ahLst/>
            <a:cxnLst/>
            <a:rect r="r" b="b" t="t" l="l"/>
            <a:pathLst>
              <a:path h="292047" w="965446">
                <a:moveTo>
                  <a:pt x="0" y="0"/>
                </a:moveTo>
                <a:lnTo>
                  <a:pt x="965446" y="0"/>
                </a:lnTo>
                <a:lnTo>
                  <a:pt x="965446" y="292048"/>
                </a:lnTo>
                <a:lnTo>
                  <a:pt x="0" y="292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893048" y="8087611"/>
            <a:ext cx="965446" cy="292047"/>
          </a:xfrm>
          <a:custGeom>
            <a:avLst/>
            <a:gdLst/>
            <a:ahLst/>
            <a:cxnLst/>
            <a:rect r="r" b="b" t="t" l="l"/>
            <a:pathLst>
              <a:path h="292047" w="965446">
                <a:moveTo>
                  <a:pt x="0" y="0"/>
                </a:moveTo>
                <a:lnTo>
                  <a:pt x="965446" y="0"/>
                </a:lnTo>
                <a:lnTo>
                  <a:pt x="965446" y="292047"/>
                </a:lnTo>
                <a:lnTo>
                  <a:pt x="0" y="2920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4605617" y="4622099"/>
            <a:ext cx="1087631" cy="354909"/>
            <a:chOff x="0" y="0"/>
            <a:chExt cx="286454" cy="9347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86454" cy="93474"/>
            </a:xfrm>
            <a:custGeom>
              <a:avLst/>
              <a:gdLst/>
              <a:ahLst/>
              <a:cxnLst/>
              <a:rect r="r" b="b" t="t" l="l"/>
              <a:pathLst>
                <a:path h="93474" w="286454">
                  <a:moveTo>
                    <a:pt x="0" y="0"/>
                  </a:moveTo>
                  <a:lnTo>
                    <a:pt x="286454" y="0"/>
                  </a:lnTo>
                  <a:lnTo>
                    <a:pt x="286454" y="93474"/>
                  </a:lnTo>
                  <a:lnTo>
                    <a:pt x="0" y="934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286454" cy="131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111351" y="4914278"/>
            <a:ext cx="2042493" cy="604003"/>
            <a:chOff x="0" y="0"/>
            <a:chExt cx="537941" cy="15907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537941" cy="159079"/>
            </a:xfrm>
            <a:custGeom>
              <a:avLst/>
              <a:gdLst/>
              <a:ahLst/>
              <a:cxnLst/>
              <a:rect r="r" b="b" t="t" l="l"/>
              <a:pathLst>
                <a:path h="159079" w="537941">
                  <a:moveTo>
                    <a:pt x="0" y="0"/>
                  </a:moveTo>
                  <a:lnTo>
                    <a:pt x="537941" y="0"/>
                  </a:lnTo>
                  <a:lnTo>
                    <a:pt x="537941" y="159079"/>
                  </a:lnTo>
                  <a:lnTo>
                    <a:pt x="0" y="15907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537941" cy="197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997236" y="3877388"/>
            <a:ext cx="1823330" cy="1640893"/>
            <a:chOff x="0" y="0"/>
            <a:chExt cx="480219" cy="43216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80219" cy="432169"/>
            </a:xfrm>
            <a:custGeom>
              <a:avLst/>
              <a:gdLst/>
              <a:ahLst/>
              <a:cxnLst/>
              <a:rect r="r" b="b" t="t" l="l"/>
              <a:pathLst>
                <a:path h="432169" w="480219">
                  <a:moveTo>
                    <a:pt x="0" y="0"/>
                  </a:moveTo>
                  <a:lnTo>
                    <a:pt x="480219" y="0"/>
                  </a:lnTo>
                  <a:lnTo>
                    <a:pt x="480219" y="432169"/>
                  </a:lnTo>
                  <a:lnTo>
                    <a:pt x="0" y="4321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80219" cy="470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714403" y="7664319"/>
            <a:ext cx="1315968" cy="375666"/>
            <a:chOff x="0" y="0"/>
            <a:chExt cx="346592" cy="9894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46592" cy="98941"/>
            </a:xfrm>
            <a:custGeom>
              <a:avLst/>
              <a:gdLst/>
              <a:ahLst/>
              <a:cxnLst/>
              <a:rect r="r" b="b" t="t" l="l"/>
              <a:pathLst>
                <a:path h="98941" w="346592">
                  <a:moveTo>
                    <a:pt x="0" y="0"/>
                  </a:moveTo>
                  <a:lnTo>
                    <a:pt x="346592" y="0"/>
                  </a:lnTo>
                  <a:lnTo>
                    <a:pt x="346592" y="98941"/>
                  </a:lnTo>
                  <a:lnTo>
                    <a:pt x="0" y="989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346592" cy="1370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8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762387" y="257555"/>
            <a:ext cx="4300360" cy="771145"/>
            <a:chOff x="0" y="0"/>
            <a:chExt cx="5733814" cy="10281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38100"/>
              <a:ext cx="2550241" cy="990093"/>
            </a:xfrm>
            <a:custGeom>
              <a:avLst/>
              <a:gdLst/>
              <a:ahLst/>
              <a:cxnLst/>
              <a:rect r="r" b="b" t="t" l="l"/>
              <a:pathLst>
                <a:path h="990093" w="2550241">
                  <a:moveTo>
                    <a:pt x="0" y="0"/>
                  </a:moveTo>
                  <a:lnTo>
                    <a:pt x="2550241" y="0"/>
                  </a:lnTo>
                  <a:lnTo>
                    <a:pt x="2550241" y="990093"/>
                  </a:lnTo>
                  <a:lnTo>
                    <a:pt x="0" y="990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223901" y="0"/>
              <a:ext cx="2509913" cy="896875"/>
            </a:xfrm>
            <a:custGeom>
              <a:avLst/>
              <a:gdLst/>
              <a:ahLst/>
              <a:cxnLst/>
              <a:rect r="r" b="b" t="t" l="l"/>
              <a:pathLst>
                <a:path h="896875" w="2509913">
                  <a:moveTo>
                    <a:pt x="0" y="0"/>
                  </a:moveTo>
                  <a:lnTo>
                    <a:pt x="2509913" y="0"/>
                  </a:lnTo>
                  <a:lnTo>
                    <a:pt x="2509913" y="896875"/>
                  </a:lnTo>
                  <a:lnTo>
                    <a:pt x="0" y="896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2592383" y="280794"/>
              <a:ext cx="358406" cy="594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2"/>
                </a:lnSpc>
                <a:spcBef>
                  <a:spcPct val="0"/>
                </a:spcBef>
              </a:pPr>
              <a:r>
                <a:rPr lang="en-US" sz="2651">
                  <a:solidFill>
                    <a:srgbClr val="4C4C4C"/>
                  </a:solidFill>
                  <a:latin typeface="League Spartan"/>
                </a:rPr>
                <a:t>X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162069" y="2293160"/>
            <a:ext cx="15434730" cy="1948498"/>
          </a:xfrm>
          <a:custGeom>
            <a:avLst/>
            <a:gdLst/>
            <a:ahLst/>
            <a:cxnLst/>
            <a:rect r="r" b="b" t="t" l="l"/>
            <a:pathLst>
              <a:path h="1948498" w="15434730">
                <a:moveTo>
                  <a:pt x="0" y="0"/>
                </a:moveTo>
                <a:lnTo>
                  <a:pt x="15434730" y="0"/>
                </a:lnTo>
                <a:lnTo>
                  <a:pt x="15434730" y="1948498"/>
                </a:lnTo>
                <a:lnTo>
                  <a:pt x="0" y="19484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350" t="-186834" r="-4771" b="-22141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62069" y="5724144"/>
            <a:ext cx="15434730" cy="2512631"/>
          </a:xfrm>
          <a:custGeom>
            <a:avLst/>
            <a:gdLst/>
            <a:ahLst/>
            <a:cxnLst/>
            <a:rect r="r" b="b" t="t" l="l"/>
            <a:pathLst>
              <a:path h="2512631" w="15434730">
                <a:moveTo>
                  <a:pt x="0" y="0"/>
                </a:moveTo>
                <a:lnTo>
                  <a:pt x="15434730" y="0"/>
                </a:lnTo>
                <a:lnTo>
                  <a:pt x="15434730" y="2512631"/>
                </a:lnTo>
                <a:lnTo>
                  <a:pt x="0" y="25126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149" t="-279876" r="-37809" b="-13803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24570" y="643127"/>
            <a:ext cx="455618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Prata"/>
              </a:rPr>
              <a:t>TABLE PREVIEW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63752" y="1883966"/>
            <a:ext cx="4475713" cy="35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97"/>
              </a:lnSpc>
              <a:spcBef>
                <a:spcPct val="0"/>
              </a:spcBef>
            </a:pPr>
            <a:r>
              <a:rPr lang="en-US" sz="2100" spc="205">
                <a:solidFill>
                  <a:srgbClr val="231F20"/>
                </a:solidFill>
                <a:latin typeface="Open Sauce Bold"/>
              </a:rPr>
              <a:t>FINAL TRANSACTION TABLE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64908" y="5105400"/>
            <a:ext cx="2998242" cy="35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97"/>
              </a:lnSpc>
              <a:spcBef>
                <a:spcPct val="0"/>
              </a:spcBef>
            </a:pPr>
            <a:r>
              <a:rPr lang="en-US" sz="2100" spc="205">
                <a:solidFill>
                  <a:srgbClr val="231F20"/>
                </a:solidFill>
                <a:latin typeface="Open Sauce Bold"/>
              </a:rPr>
              <a:t>INVENTORY TABLE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43050" y="-558218"/>
            <a:ext cx="3086100" cy="11299900"/>
            <a:chOff x="0" y="0"/>
            <a:chExt cx="812800" cy="29761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2976105"/>
            </a:xfrm>
            <a:custGeom>
              <a:avLst/>
              <a:gdLst/>
              <a:ahLst/>
              <a:cxnLst/>
              <a:rect r="r" b="b" t="t" l="l"/>
              <a:pathLst>
                <a:path h="297610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98915" y="8697813"/>
            <a:ext cx="3806571" cy="2083232"/>
          </a:xfrm>
          <a:custGeom>
            <a:avLst/>
            <a:gdLst/>
            <a:ahLst/>
            <a:cxnLst/>
            <a:rect r="r" b="b" t="t" l="l"/>
            <a:pathLst>
              <a:path h="2083232" w="3806571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3762387" y="257555"/>
            <a:ext cx="4300360" cy="771145"/>
            <a:chOff x="0" y="0"/>
            <a:chExt cx="5733814" cy="102819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38100"/>
              <a:ext cx="2550241" cy="990093"/>
            </a:xfrm>
            <a:custGeom>
              <a:avLst/>
              <a:gdLst/>
              <a:ahLst/>
              <a:cxnLst/>
              <a:rect r="r" b="b" t="t" l="l"/>
              <a:pathLst>
                <a:path h="990093" w="2550241">
                  <a:moveTo>
                    <a:pt x="0" y="0"/>
                  </a:moveTo>
                  <a:lnTo>
                    <a:pt x="2550241" y="0"/>
                  </a:lnTo>
                  <a:lnTo>
                    <a:pt x="2550241" y="990093"/>
                  </a:lnTo>
                  <a:lnTo>
                    <a:pt x="0" y="990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223901" y="0"/>
              <a:ext cx="2509913" cy="896875"/>
            </a:xfrm>
            <a:custGeom>
              <a:avLst/>
              <a:gdLst/>
              <a:ahLst/>
              <a:cxnLst/>
              <a:rect r="r" b="b" t="t" l="l"/>
              <a:pathLst>
                <a:path h="896875" w="2509913">
                  <a:moveTo>
                    <a:pt x="0" y="0"/>
                  </a:moveTo>
                  <a:lnTo>
                    <a:pt x="2509913" y="0"/>
                  </a:lnTo>
                  <a:lnTo>
                    <a:pt x="2509913" y="896875"/>
                  </a:lnTo>
                  <a:lnTo>
                    <a:pt x="0" y="8968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2592383" y="280794"/>
              <a:ext cx="358406" cy="594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2"/>
                </a:lnSpc>
                <a:spcBef>
                  <a:spcPct val="0"/>
                </a:spcBef>
              </a:pPr>
              <a:r>
                <a:rPr lang="en-US" sz="2651">
                  <a:solidFill>
                    <a:srgbClr val="4C4C4C"/>
                  </a:solidFill>
                  <a:latin typeface="League Spartan"/>
                </a:rPr>
                <a:t>X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075263" y="2436426"/>
            <a:ext cx="15434730" cy="2091980"/>
          </a:xfrm>
          <a:custGeom>
            <a:avLst/>
            <a:gdLst/>
            <a:ahLst/>
            <a:cxnLst/>
            <a:rect r="r" b="b" t="t" l="l"/>
            <a:pathLst>
              <a:path h="2091980" w="15434730">
                <a:moveTo>
                  <a:pt x="0" y="0"/>
                </a:moveTo>
                <a:lnTo>
                  <a:pt x="15434731" y="0"/>
                </a:lnTo>
                <a:lnTo>
                  <a:pt x="15434731" y="2091980"/>
                </a:lnTo>
                <a:lnTo>
                  <a:pt x="0" y="2091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951" t="-274102" r="-13055" b="-13614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75263" y="5452968"/>
            <a:ext cx="15434730" cy="2939949"/>
          </a:xfrm>
          <a:custGeom>
            <a:avLst/>
            <a:gdLst/>
            <a:ahLst/>
            <a:cxnLst/>
            <a:rect r="r" b="b" t="t" l="l"/>
            <a:pathLst>
              <a:path h="2939949" w="15434730">
                <a:moveTo>
                  <a:pt x="0" y="0"/>
                </a:moveTo>
                <a:lnTo>
                  <a:pt x="15434731" y="0"/>
                </a:lnTo>
                <a:lnTo>
                  <a:pt x="15434731" y="2939949"/>
                </a:lnTo>
                <a:lnTo>
                  <a:pt x="0" y="29399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4393" t="-275739" r="-59285" b="-13690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24570" y="643127"/>
            <a:ext cx="4556182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Prata"/>
              </a:rPr>
              <a:t>TABLE PREVIEW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064908" y="4948428"/>
            <a:ext cx="2998242" cy="35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97"/>
              </a:lnSpc>
              <a:spcBef>
                <a:spcPct val="0"/>
              </a:spcBef>
            </a:pPr>
            <a:r>
              <a:rPr lang="en-US" sz="2100" spc="205">
                <a:solidFill>
                  <a:srgbClr val="231F20"/>
                </a:solidFill>
                <a:latin typeface="Open Sauce Bold"/>
              </a:rPr>
              <a:t>PRODUCT TABLE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92352" y="1799275"/>
            <a:ext cx="4200552" cy="352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97"/>
              </a:lnSpc>
              <a:spcBef>
                <a:spcPct val="0"/>
              </a:spcBef>
            </a:pPr>
            <a:r>
              <a:rPr lang="en-US" sz="2100" spc="205">
                <a:solidFill>
                  <a:srgbClr val="231F20"/>
                </a:solidFill>
                <a:latin typeface="Open Sauce Bold"/>
              </a:rPr>
              <a:t>KANTOR CABANG TABLE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900" y="9404862"/>
            <a:ext cx="4687320" cy="4687320"/>
          </a:xfrm>
          <a:custGeom>
            <a:avLst/>
            <a:gdLst/>
            <a:ahLst/>
            <a:cxnLst/>
            <a:rect r="r" b="b" t="t" l="l"/>
            <a:pathLst>
              <a:path h="4687320" w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776043" y="-3048321"/>
            <a:ext cx="3964049" cy="396404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7D5A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752828" y="-6929378"/>
            <a:ext cx="9348363" cy="9348363"/>
          </a:xfrm>
          <a:custGeom>
            <a:avLst/>
            <a:gdLst/>
            <a:ahLst/>
            <a:cxnLst/>
            <a:rect r="r" b="b" t="t" l="l"/>
            <a:pathLst>
              <a:path h="9348363" w="9348363">
                <a:moveTo>
                  <a:pt x="0" y="0"/>
                </a:moveTo>
                <a:lnTo>
                  <a:pt x="9348362" y="0"/>
                </a:lnTo>
                <a:lnTo>
                  <a:pt x="9348362" y="9348363"/>
                </a:lnTo>
                <a:lnTo>
                  <a:pt x="0" y="93483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-904968" y="8918951"/>
            <a:ext cx="2649263" cy="264926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97D5A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7628" y="3294618"/>
            <a:ext cx="18207218" cy="4927950"/>
            <a:chOff x="0" y="0"/>
            <a:chExt cx="24276290" cy="65706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32171"/>
              <a:ext cx="13640536" cy="3388687"/>
            </a:xfrm>
            <a:custGeom>
              <a:avLst/>
              <a:gdLst/>
              <a:ahLst/>
              <a:cxnLst/>
              <a:rect r="r" b="b" t="t" l="l"/>
              <a:pathLst>
                <a:path h="3388687" w="13640536">
                  <a:moveTo>
                    <a:pt x="0" y="0"/>
                  </a:moveTo>
                  <a:lnTo>
                    <a:pt x="13640536" y="0"/>
                  </a:lnTo>
                  <a:lnTo>
                    <a:pt x="13640536" y="3388687"/>
                  </a:lnTo>
                  <a:lnTo>
                    <a:pt x="0" y="3388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102" t="-117821" r="-14021" b="-63086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3640536" y="0"/>
              <a:ext cx="10616455" cy="3453029"/>
            </a:xfrm>
            <a:custGeom>
              <a:avLst/>
              <a:gdLst/>
              <a:ahLst/>
              <a:cxnLst/>
              <a:rect r="r" b="b" t="t" l="l"/>
              <a:pathLst>
                <a:path h="3453029" w="10616455">
                  <a:moveTo>
                    <a:pt x="0" y="0"/>
                  </a:moveTo>
                  <a:lnTo>
                    <a:pt x="10616455" y="0"/>
                  </a:lnTo>
                  <a:lnTo>
                    <a:pt x="10616455" y="3453029"/>
                  </a:lnTo>
                  <a:lnTo>
                    <a:pt x="0" y="34530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55808" t="-114384" r="-3671" b="-6129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3453029"/>
              <a:ext cx="13593595" cy="3104871"/>
            </a:xfrm>
            <a:custGeom>
              <a:avLst/>
              <a:gdLst/>
              <a:ahLst/>
              <a:cxnLst/>
              <a:rect r="r" b="b" t="t" l="l"/>
              <a:pathLst>
                <a:path h="3104871" w="13593595">
                  <a:moveTo>
                    <a:pt x="0" y="0"/>
                  </a:moveTo>
                  <a:lnTo>
                    <a:pt x="13593595" y="0"/>
                  </a:lnTo>
                  <a:lnTo>
                    <a:pt x="13593595" y="3104871"/>
                  </a:lnTo>
                  <a:lnTo>
                    <a:pt x="0" y="3104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0014" t="-143338" r="-14537" b="-63247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3580895" y="3420858"/>
              <a:ext cx="10695395" cy="3149742"/>
            </a:xfrm>
            <a:custGeom>
              <a:avLst/>
              <a:gdLst/>
              <a:ahLst/>
              <a:cxnLst/>
              <a:rect r="r" b="b" t="t" l="l"/>
              <a:pathLst>
                <a:path h="3149742" w="10695395">
                  <a:moveTo>
                    <a:pt x="0" y="0"/>
                  </a:moveTo>
                  <a:lnTo>
                    <a:pt x="10695395" y="0"/>
                  </a:lnTo>
                  <a:lnTo>
                    <a:pt x="10695395" y="3149742"/>
                  </a:lnTo>
                  <a:lnTo>
                    <a:pt x="0" y="31497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54967" t="-140516" r="-3335" b="-61702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885950" y="1754986"/>
            <a:ext cx="1537335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Prata"/>
              </a:rPr>
              <a:t>Tabel Analisa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9663" y="2967725"/>
            <a:ext cx="5994326" cy="234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32"/>
              </a:lnSpc>
              <a:spcBef>
                <a:spcPct val="0"/>
              </a:spcBef>
            </a:pPr>
            <a:r>
              <a:rPr lang="en-US" sz="1400" spc="137">
                <a:solidFill>
                  <a:srgbClr val="231F20"/>
                </a:solidFill>
                <a:latin typeface="Open Sauce"/>
              </a:rPr>
              <a:t>the result of a query that has been executed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DAGJrvEID7A</dc:identifier>
  <dcterms:modified xsi:type="dcterms:W3CDTF">2011-08-01T06:04:30Z</dcterms:modified>
  <cp:revision>1</cp:revision>
  <dc:title>Final Task Rakamin - Kimia Farma</dc:title>
</cp:coreProperties>
</file>